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249EAC-63DA-4EA1-9EDE-03509E4BDD01}">
  <a:tblStyle styleId="{17249EAC-63DA-4EA1-9EDE-03509E4BDD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ff1bdde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ff1bdde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298c663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298c663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298c663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298c663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9298c663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9298c663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298c663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298c663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9298c663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9298c663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9298c663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9298c663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ff1bdde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ff1bdde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6ff1bdde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6ff1bdde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9298c663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9298c6635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298c663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298c663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6ff1bdde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6ff1bdde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6ff1bdde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6ff1bdde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6ff1bdde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6ff1bdde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6ff1bdde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6ff1bdde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9298c663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9298c663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9298c663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9298c663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9298c663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9298c663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9298c663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9298c663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ff1bdde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ff1bdde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9298c663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9298c663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298c663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298c663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 rot="5400000">
            <a:off x="3408150" y="-684000"/>
            <a:ext cx="23277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 rot="5400000">
            <a:off x="5463750" y="1371630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0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48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42900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17500" rtl="0">
              <a:spcBef>
                <a:spcPts val="28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292100" rtl="0">
              <a:spcBef>
                <a:spcPts val="200"/>
              </a:spcBef>
              <a:spcAft>
                <a:spcPts val="0"/>
              </a:spcAft>
              <a:buSzPts val="1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2266950"/>
            <a:ext cx="8229600" cy="23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2313" y="1035563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57200" y="1476377"/>
            <a:ext cx="4038600" cy="31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648200" y="1476377"/>
            <a:ext cx="4038600" cy="31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3" y="650504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645028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57203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57203" y="1076327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66950"/>
            <a:ext cx="8229600" cy="23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" y="0"/>
            <a:ext cx="9152191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pdf/1608.00859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pdf/1705.07750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cv.ucf.edu/data/UCF101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pdf/1412.0767.pdf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pdf/1705.0775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247650" y="1268525"/>
            <a:ext cx="8805300" cy="110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Classification and Action Recognition</a:t>
            </a:r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1371600" y="3143250"/>
            <a:ext cx="6400800" cy="13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Ravindersingh Rajpal (rkrajpal@ncsu.edu)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FNU Vivek (vvivek@ncsu.edu)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I3D - Hyperparameters</a:t>
            </a:r>
            <a:endParaRPr/>
          </a:p>
        </p:txBody>
      </p:sp>
      <p:graphicFrame>
        <p:nvGraphicFramePr>
          <p:cNvPr id="150" name="Google Shape;150;p23"/>
          <p:cNvGraphicFramePr/>
          <p:nvPr/>
        </p:nvGraphicFramePr>
        <p:xfrm>
          <a:off x="952500" y="1619250"/>
          <a:ext cx="7239000" cy="2773470"/>
        </p:xfrm>
        <a:graphic>
          <a:graphicData uri="http://schemas.openxmlformats.org/drawingml/2006/table">
            <a:tbl>
              <a:tblPr>
                <a:noFill/>
                <a:tableStyleId>{17249EAC-63DA-4EA1-9EDE-03509E4BDD01}</a:tableStyleId>
              </a:tblPr>
              <a:tblGrid>
                <a:gridCol w="470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Hyperparameter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Value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Rate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Dropout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Batch size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frames per video for FRAME architecture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Number of flows per video for FLOW architecture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Optimization function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SGD(momentum=0.9)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Segment Networks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"Temporal Segment Networks: Towards Good Practices for Deep Action Recognition", Wang et al., Aug 2016.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Sample clips (segments) sparsely across video aimed at long range temporal modeling.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Combine scores of temporal and spatial streams by averaging across snippets.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Fuse score of final spatial and temporal scores and average across all classes.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 pre-trained weights for Inception modules (we used Keras implementation).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TSN - Architecture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219"/>
            <a:ext cx="9143999" cy="370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5425175" y="4721675"/>
            <a:ext cx="35271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https://arxiv.org/pdf/1608.00859.pdf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TSN - Hyperparameters</a:t>
            </a:r>
            <a:endParaRPr/>
          </a:p>
        </p:txBody>
      </p:sp>
      <p:graphicFrame>
        <p:nvGraphicFramePr>
          <p:cNvPr id="170" name="Google Shape;170;p26"/>
          <p:cNvGraphicFramePr/>
          <p:nvPr/>
        </p:nvGraphicFramePr>
        <p:xfrm>
          <a:off x="952500" y="1619250"/>
          <a:ext cx="7239000" cy="2773470"/>
        </p:xfrm>
        <a:graphic>
          <a:graphicData uri="http://schemas.openxmlformats.org/drawingml/2006/table">
            <a:tbl>
              <a:tblPr>
                <a:noFill/>
                <a:tableStyleId>{17249EAC-63DA-4EA1-9EDE-03509E4BDD01}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Hyperparameter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Value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Rate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0-44 epochs: 1e-3, 45-200: 2e-3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Dropout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Batch size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frames per video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Number of flows per video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Optimization function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DNN Architectures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9" cy="30700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5241475" y="4665900"/>
            <a:ext cx="35271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https://arxiv.org/pdf/1705.07750.pdf</a:t>
            </a:r>
            <a:endParaRPr sz="800"/>
          </a:p>
        </p:txBody>
      </p:sp>
      <p:sp>
        <p:nvSpPr>
          <p:cNvPr id="178" name="Google Shape;178;p27"/>
          <p:cNvSpPr txBox="1"/>
          <p:nvPr/>
        </p:nvSpPr>
        <p:spPr>
          <a:xfrm>
            <a:off x="1653275" y="4188275"/>
            <a:ext cx="5082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DNN architectures. We implemented (b) and (e)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Validation Graphs - C3D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l="3237" r="8297"/>
          <a:stretch/>
        </p:blipFill>
        <p:spPr>
          <a:xfrm>
            <a:off x="311700" y="1320050"/>
            <a:ext cx="4354200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4">
            <a:alphaModFix/>
          </a:blip>
          <a:srcRect l="4395" r="6446"/>
          <a:stretch/>
        </p:blipFill>
        <p:spPr>
          <a:xfrm>
            <a:off x="4898575" y="1375825"/>
            <a:ext cx="4139299" cy="36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3053400" y="1202150"/>
            <a:ext cx="3037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time 556 secs/epoch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and Validation Graphs - I3D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l="3229" t="5267" r="8055"/>
          <a:stretch/>
        </p:blipFill>
        <p:spPr>
          <a:xfrm>
            <a:off x="159300" y="1494075"/>
            <a:ext cx="4366426" cy="34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l="4527" t="5660" r="8576"/>
          <a:stretch/>
        </p:blipFill>
        <p:spPr>
          <a:xfrm>
            <a:off x="4825100" y="1486150"/>
            <a:ext cx="4127050" cy="34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3053400" y="1202150"/>
            <a:ext cx="3037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Frames: Training time 628 secs/epoch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and Validation Graphs - I3D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l="3174" r="3183"/>
          <a:stretch/>
        </p:blipFill>
        <p:spPr>
          <a:xfrm>
            <a:off x="159300" y="1494075"/>
            <a:ext cx="4366426" cy="34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l="5744" r="5744"/>
          <a:stretch/>
        </p:blipFill>
        <p:spPr>
          <a:xfrm>
            <a:off x="4825100" y="1486150"/>
            <a:ext cx="4127050" cy="34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3053400" y="1202150"/>
            <a:ext cx="3037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Flows : Training time 2552 secs/epoch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and Validation Graphs - TSN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l="3174" r="3183"/>
          <a:stretch/>
        </p:blipFill>
        <p:spPr>
          <a:xfrm>
            <a:off x="159300" y="1494075"/>
            <a:ext cx="4366426" cy="34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l="5744" r="5744"/>
          <a:stretch/>
        </p:blipFill>
        <p:spPr>
          <a:xfrm>
            <a:off x="4825100" y="1486150"/>
            <a:ext cx="4127050" cy="34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3053400" y="1202150"/>
            <a:ext cx="3037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time 435 secs/epoch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216" name="Google Shape;216;p32"/>
          <p:cNvGraphicFramePr/>
          <p:nvPr/>
        </p:nvGraphicFramePr>
        <p:xfrm>
          <a:off x="952500" y="1809750"/>
          <a:ext cx="7239000" cy="1584840"/>
        </p:xfrm>
        <a:graphic>
          <a:graphicData uri="http://schemas.openxmlformats.org/drawingml/2006/table">
            <a:tbl>
              <a:tblPr>
                <a:noFill/>
                <a:tableStyleId>{17249EAC-63DA-4EA1-9EDE-03509E4BDD01}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DNN Architecture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 Accuracy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C3D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I3D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74.5%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TSN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38.1%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7" name="Google Shape;217;p32"/>
          <p:cNvSpPr txBox="1"/>
          <p:nvPr/>
        </p:nvSpPr>
        <p:spPr>
          <a:xfrm>
            <a:off x="4274000" y="3650800"/>
            <a:ext cx="3917400" cy="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TSN was still undergoing training, after 200 epochs and 25 hours of training, we still see a rise in validation and training accuracy. Due to computational complexity and time constraints we decided to report the last achieved accuracy.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Introduction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Dataset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C3D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I3D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TSN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Results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Demo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Limitations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93" y="1331450"/>
            <a:ext cx="2767699" cy="207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1343700"/>
            <a:ext cx="2767699" cy="207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825" y="1343700"/>
            <a:ext cx="2767699" cy="207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1616525" y="4004575"/>
            <a:ext cx="55599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C3D model sample predictions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311700" y="1149025"/>
            <a:ext cx="8520600" cy="33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C3D pre-trained architecture input required 112x112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224x224 frames were scaled down with a factor of 2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Long range temporal modelling still an issue.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I3D model required to take average output of Flow and Frame models 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A simple average after taking argmax was reported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TSN had more than 300 million trainable params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Imagenet pre-trained weights were used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Model was trained for 25 hours for 200 epochs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Time and resource constraints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Increasing learning rate led to under-fitting</a:t>
            </a:r>
            <a:endParaRPr sz="20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000"/>
              <a:t>Keras implementation flaw for BatchNormalization layer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Train C3D and I3D model for more epochs to get even better validation accuracy.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Implement TSN in Pytorch that has no issue with BatchNormalization.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Train TSN with better learning rate for more epochs.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Compare results with publicly available split results.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/>
        </p:nvSpPr>
        <p:spPr>
          <a:xfrm>
            <a:off x="2094150" y="1861450"/>
            <a:ext cx="4947600" cy="14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Acti</a:t>
            </a:r>
            <a:r>
              <a:rPr lang="en-US" dirty="0"/>
              <a:t>on</a:t>
            </a:r>
            <a:r>
              <a:rPr lang="en" dirty="0"/>
              <a:t> Recognition on UCF-101 dataset.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Create 3 DNN architectures for video classification.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dirty="0"/>
              <a:t>3D ConvNet (C3D) - 2014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dirty="0"/>
              <a:t>Two-Stream Inflated 3D ConvNet (I3D) - 2017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dirty="0"/>
              <a:t>Temporal Segment Networks (TSN)- 2016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Pre-trained weights are used to initialize the models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Training and Validation loss analysis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Metric used: Accuracy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311700" y="955825"/>
            <a:ext cx="8175000" cy="335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UCF-101 dataset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Action recognition data set of realistic action videos from YouTube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101 action categories, 13320 videos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25 video groups (4-7 videos of an action)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5 action categories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Human-Object Interaction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Body-Motion Only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Human-Human Interaction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Playing Musical Instruments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Sports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5633350" y="4761150"/>
            <a:ext cx="33309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https://www.crcv.ucf.edu/data/UCF101.php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ConvNet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“Learning Spatiotemporal Features with 3D Convolutional Networks”, Du Tran et al., Dec 2014.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Repurposing 3D convolutional networks as feature extractors.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Extensive search for best 3D convolutional kernel and architecture.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Using deconvolutional layers to interpret model decision.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Pre-trained weights are used to initialize the model and whole model is re-trained with a dense layer (softmax).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C3D - Architecture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75" y="3565200"/>
            <a:ext cx="8839203" cy="86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6051" b="4567"/>
          <a:stretch/>
        </p:blipFill>
        <p:spPr>
          <a:xfrm>
            <a:off x="152400" y="1446575"/>
            <a:ext cx="8839201" cy="11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645225" y="2828925"/>
            <a:ext cx="409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2D and 3D covolution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2721425" y="4429125"/>
            <a:ext cx="4090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C3D architecture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5755825" y="4709425"/>
            <a:ext cx="31596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https://arxiv.org/pdf/1412.0767.pdf</a:t>
            </a:r>
            <a:endParaRPr sz="800"/>
          </a:p>
        </p:txBody>
      </p:sp>
      <p:sp>
        <p:nvSpPr>
          <p:cNvPr id="125" name="Google Shape;125;p19"/>
          <p:cNvSpPr txBox="1"/>
          <p:nvPr/>
        </p:nvSpPr>
        <p:spPr>
          <a:xfrm>
            <a:off x="5908225" y="3109225"/>
            <a:ext cx="31596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https://arxiv.org/pdf/1412.0767.pdf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C3D - Hyperparameters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952500" y="1619250"/>
          <a:ext cx="7239000" cy="2377260"/>
        </p:xfrm>
        <a:graphic>
          <a:graphicData uri="http://schemas.openxmlformats.org/drawingml/2006/table">
            <a:tbl>
              <a:tblPr>
                <a:noFill/>
                <a:tableStyleId>{17249EAC-63DA-4EA1-9EDE-03509E4BDD01}</a:tableStyleId>
              </a:tblPr>
              <a:tblGrid>
                <a:gridCol w="470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Hyperparameter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Value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Rate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Dropout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Batch size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frames per video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Optimization function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SGD(momentum=0.9)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Two-Stream Inflated 3D ConvNet (I3D)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“Quo Vadis, Action Recognition? A New Model and the Kinetics Dataset”, Carreira et al., May 2017.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Combining 3D based models into two stream architecture leveraging pre-training.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Spatial stream input had frames stacked in time dimension.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Pre-trained weights are used to initialize the model and whole model is re-trained with a dense layer (softmax).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I3D - Architecture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781826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5339450" y="4653650"/>
            <a:ext cx="3492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https://arxiv.org/pdf/1705.07750.pdf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Microsoft Office PowerPoint</Application>
  <PresentationFormat>On-screen Show (16:9)</PresentationFormat>
  <Paragraphs>144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NCStateU-horizontal-left-logo</vt:lpstr>
      <vt:lpstr>Video Classification and Action Recognition</vt:lpstr>
      <vt:lpstr>Content</vt:lpstr>
      <vt:lpstr>Introduction</vt:lpstr>
      <vt:lpstr>Dataset</vt:lpstr>
      <vt:lpstr>3D ConvNet</vt:lpstr>
      <vt:lpstr>C3D - Architecture</vt:lpstr>
      <vt:lpstr>C3D - Hyperparameters</vt:lpstr>
      <vt:lpstr>Two-Stream Inflated 3D ConvNet (I3D)</vt:lpstr>
      <vt:lpstr>I3D - Architecture</vt:lpstr>
      <vt:lpstr>I3D - Hyperparameters</vt:lpstr>
      <vt:lpstr>Temporal Segment Networks</vt:lpstr>
      <vt:lpstr>TSN - Architecture</vt:lpstr>
      <vt:lpstr>TSN - Hyperparameters</vt:lpstr>
      <vt:lpstr>Different DNN Architectures</vt:lpstr>
      <vt:lpstr>Training and Validation Graphs - C3D</vt:lpstr>
      <vt:lpstr>Training and Validation Graphs - I3D</vt:lpstr>
      <vt:lpstr>Training and Validation Graphs - I3D</vt:lpstr>
      <vt:lpstr>Training and Validation Graphs - TSN</vt:lpstr>
      <vt:lpstr>Results</vt:lpstr>
      <vt:lpstr>Demo</vt:lpstr>
      <vt:lpstr>Limitations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Classification and Action Recognition</dc:title>
  <cp:lastModifiedBy>Ravindersingh Rajpal</cp:lastModifiedBy>
  <cp:revision>1</cp:revision>
  <dcterms:modified xsi:type="dcterms:W3CDTF">2019-05-03T23:41:55Z</dcterms:modified>
</cp:coreProperties>
</file>